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Lato" panose="020F0502020204030203" pitchFamily="34" charset="0"/>
      <p:regular r:id="rId25"/>
    </p:embeddedFont>
    <p:embeddedFont>
      <p:font typeface="Lato Bold" panose="020B0604020202020204" charset="0"/>
      <p:regular r:id="rId26"/>
    </p:embeddedFont>
    <p:embeddedFont>
      <p:font typeface="Oswald" panose="00000500000000000000" pitchFamily="2" charset="-52"/>
      <p:regular r:id="rId27"/>
    </p:embeddedFont>
    <p:embeddedFont>
      <p:font typeface="Targo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13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useumtutrakan.com/?cid=13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uopaka.com/?page_id=10867" TargetMode="External"/><Relationship Id="rId5" Type="http://schemas.openxmlformats.org/officeDocument/2006/relationships/hyperlink" Target="https://www.facebook.com/TutrakanMuseum" TargetMode="External"/><Relationship Id="rId4" Type="http://schemas.openxmlformats.org/officeDocument/2006/relationships/hyperlink" Target="https://www.youtube.com/channel/UCrWHi9PJCjTrs-IR1nDW9Bw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opaka.com/?page_id=10867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d/u/0/edit?mid=14Tfm8ROwzmAelWMRXCSos6yu8nn9n78&amp;usp=sharing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uopaka.com/?page_id=10867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uopaka.com" TargetMode="External"/><Relationship Id="rId4" Type="http://schemas.openxmlformats.org/officeDocument/2006/relationships/hyperlink" Target="https://www.facebook.com/vasillevskiopak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05889" y="2688967"/>
            <a:ext cx="10676222" cy="6569333"/>
            <a:chOff x="0" y="0"/>
            <a:chExt cx="406400" cy="2500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400" cy="250068"/>
            </a:xfrm>
            <a:custGeom>
              <a:avLst/>
              <a:gdLst/>
              <a:ahLst/>
              <a:cxnLst/>
              <a:rect l="l" t="t" r="r" b="b"/>
              <a:pathLst>
                <a:path w="406400" h="250068">
                  <a:moveTo>
                    <a:pt x="203200" y="0"/>
                  </a:moveTo>
                  <a:lnTo>
                    <a:pt x="406400" y="0"/>
                  </a:lnTo>
                  <a:lnTo>
                    <a:pt x="203200" y="250068"/>
                  </a:lnTo>
                  <a:lnTo>
                    <a:pt x="0" y="250068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58344" b="-58344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818778" y="0"/>
            <a:ext cx="7060872" cy="4434822"/>
            <a:chOff x="0" y="0"/>
            <a:chExt cx="406400" cy="2552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6400" cy="255253"/>
            </a:xfrm>
            <a:custGeom>
              <a:avLst/>
              <a:gdLst/>
              <a:ahLst/>
              <a:cxnLst/>
              <a:rect l="l" t="t" r="r" b="b"/>
              <a:pathLst>
                <a:path w="406400" h="255253">
                  <a:moveTo>
                    <a:pt x="203200" y="0"/>
                  </a:moveTo>
                  <a:lnTo>
                    <a:pt x="406400" y="0"/>
                  </a:lnTo>
                  <a:lnTo>
                    <a:pt x="20320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20320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818778" y="2217411"/>
            <a:ext cx="7060872" cy="4434822"/>
            <a:chOff x="0" y="0"/>
            <a:chExt cx="406400" cy="2552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255253"/>
            </a:xfrm>
            <a:custGeom>
              <a:avLst/>
              <a:gdLst/>
              <a:ahLst/>
              <a:cxnLst/>
              <a:rect l="l" t="t" r="r" b="b"/>
              <a:pathLst>
                <a:path w="406400" h="255253">
                  <a:moveTo>
                    <a:pt x="203200" y="0"/>
                  </a:moveTo>
                  <a:lnTo>
                    <a:pt x="406400" y="0"/>
                  </a:lnTo>
                  <a:lnTo>
                    <a:pt x="20320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38100"/>
              <a:ext cx="20320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999611" y="3717667"/>
            <a:ext cx="12781665" cy="6569333"/>
            <a:chOff x="0" y="0"/>
            <a:chExt cx="486546" cy="2500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86546" cy="250068"/>
            </a:xfrm>
            <a:custGeom>
              <a:avLst/>
              <a:gdLst/>
              <a:ahLst/>
              <a:cxnLst/>
              <a:rect l="l" t="t" r="r" b="b"/>
              <a:pathLst>
                <a:path w="486546" h="250068">
                  <a:moveTo>
                    <a:pt x="203200" y="0"/>
                  </a:moveTo>
                  <a:lnTo>
                    <a:pt x="486546" y="0"/>
                  </a:lnTo>
                  <a:lnTo>
                    <a:pt x="283346" y="250068"/>
                  </a:lnTo>
                  <a:lnTo>
                    <a:pt x="0" y="250068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t="-22873" b="-22873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63799" y="2986987"/>
            <a:ext cx="7824093" cy="2895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0"/>
              </a:lnSpc>
            </a:pPr>
            <a:r>
              <a:rPr lang="en-US" sz="4800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П</a:t>
            </a:r>
            <a:r>
              <a:rPr lang="en-US" sz="4800">
                <a:solidFill>
                  <a:srgbClr val="564B3B"/>
                </a:solidFill>
                <a:latin typeface="Targo"/>
                <a:ea typeface="Targo"/>
                <a:cs typeface="Targo"/>
                <a:sym typeface="Targo"/>
              </a:rPr>
              <a:t>О СТЪПКИТЕ НА ГЕРОИТЕ:</a:t>
            </a:r>
          </a:p>
          <a:p>
            <a:pPr marL="0" lvl="0" indent="0" algn="l">
              <a:lnSpc>
                <a:spcPts val="5760"/>
              </a:lnSpc>
            </a:pPr>
            <a:r>
              <a:rPr lang="en-US" sz="4800">
                <a:solidFill>
                  <a:srgbClr val="564B3B"/>
                </a:solidFill>
                <a:latin typeface="Targo"/>
                <a:ea typeface="Targo"/>
                <a:cs typeface="Targo"/>
                <a:sym typeface="Targo"/>
              </a:rPr>
              <a:t>ИСТОРИЯТА НА БЪЛГАРСКАТА АРМИЯ ПРЕЗ ПРИЗМАТА НА ОПАЧЕНСКАТА ПАМЕТ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63799" y="6945183"/>
            <a:ext cx="2458939" cy="2231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25"/>
              </a:lnSpc>
            </a:pPr>
            <a:r>
              <a:rPr lang="en-US" sz="2518" b="1">
                <a:solidFill>
                  <a:srgbClr val="24272C"/>
                </a:solidFill>
                <a:latin typeface="Lato Bold"/>
                <a:ea typeface="Lato Bold"/>
                <a:cs typeface="Lato Bold"/>
                <a:sym typeface="Lato Bold"/>
              </a:rPr>
              <a:t>Средно училище “Васил Левски”</a:t>
            </a:r>
          </a:p>
          <a:p>
            <a:pPr algn="l">
              <a:lnSpc>
                <a:spcPts val="3525"/>
              </a:lnSpc>
            </a:pPr>
            <a:r>
              <a:rPr lang="en-US" sz="2518" b="1">
                <a:solidFill>
                  <a:srgbClr val="24272C"/>
                </a:solidFill>
                <a:latin typeface="Lato Bold"/>
                <a:ea typeface="Lato Bold"/>
                <a:cs typeface="Lato Bold"/>
                <a:sym typeface="Lato Bold"/>
              </a:rPr>
              <a:t>гр. Опака,</a:t>
            </a:r>
          </a:p>
          <a:p>
            <a:pPr marL="0" lvl="0" indent="0" algn="l">
              <a:lnSpc>
                <a:spcPts val="3525"/>
              </a:lnSpc>
              <a:spcBef>
                <a:spcPct val="0"/>
              </a:spcBef>
            </a:pPr>
            <a:r>
              <a:rPr lang="en-US" sz="2518" b="1">
                <a:solidFill>
                  <a:srgbClr val="24272C"/>
                </a:solidFill>
                <a:latin typeface="Lato Bold"/>
                <a:ea typeface="Lato Bold"/>
                <a:cs typeface="Lato Bold"/>
                <a:sym typeface="Lato Bold"/>
              </a:rPr>
              <a:t>обл. Търговище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48385" y="4962842"/>
            <a:ext cx="2391230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Вашият текст в абзац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3799" y="536335"/>
            <a:ext cx="12979109" cy="1780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Модул 1: „Разработване на училищни проекти,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свързани с изследване на историческото минало</a:t>
            </a:r>
          </a:p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на българската армия“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09924" y="1028700"/>
            <a:ext cx="8383058" cy="8016299"/>
          </a:xfrm>
          <a:custGeom>
            <a:avLst/>
            <a:gdLst/>
            <a:ahLst/>
            <a:cxnLst/>
            <a:rect l="l" t="t" r="r" b="b"/>
            <a:pathLst>
              <a:path w="8383058" h="8016299">
                <a:moveTo>
                  <a:pt x="0" y="0"/>
                </a:moveTo>
                <a:lnTo>
                  <a:pt x="8383058" y="0"/>
                </a:lnTo>
                <a:lnTo>
                  <a:pt x="8383058" y="8016299"/>
                </a:lnTo>
                <a:lnTo>
                  <a:pt x="0" y="80162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/>
          <p:nvPr/>
        </p:nvGrpSpPr>
        <p:grpSpPr>
          <a:xfrm>
            <a:off x="-526134" y="1028700"/>
            <a:ext cx="10580464" cy="2038402"/>
            <a:chOff x="0" y="0"/>
            <a:chExt cx="1324910" cy="2552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24910" cy="255253"/>
            </a:xfrm>
            <a:custGeom>
              <a:avLst/>
              <a:gdLst/>
              <a:ahLst/>
              <a:cxnLst/>
              <a:rect l="l" t="t" r="r" b="b"/>
              <a:pathLst>
                <a:path w="1324910" h="255253">
                  <a:moveTo>
                    <a:pt x="203200" y="0"/>
                  </a:moveTo>
                  <a:lnTo>
                    <a:pt x="1324910" y="0"/>
                  </a:lnTo>
                  <a:lnTo>
                    <a:pt x="112171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5655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112171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93482" y="1245129"/>
            <a:ext cx="8016442" cy="1865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31"/>
              </a:lnSpc>
            </a:pPr>
            <a:r>
              <a:rPr lang="en-US" sz="48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ПОСЕЩЕНИЕ НА МЕМОРИАЛНИЯТ КОМПЛЕКС „ВОЕННА ГРОБНИЦА – 1916“ ГР. ТУТРАКАН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12750" y="5190847"/>
            <a:ext cx="6283449" cy="775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museumtutrakan.com/?cid=13"/>
              </a:rPr>
              <a:t>Виртуален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museumtutrakan.com/?cid=13"/>
              </a:rPr>
              <a:t>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museumtutrakan.com/?cid=13"/>
              </a:rPr>
              <a:t>музей</a:t>
            </a:r>
            <a:endParaRPr lang="en-US" sz="4799" u="sng" dirty="0">
              <a:solidFill>
                <a:srgbClr val="24272C"/>
              </a:solidFill>
              <a:latin typeface="Lato"/>
              <a:ea typeface="Lato"/>
              <a:cs typeface="Lato"/>
              <a:sym typeface="Lato"/>
              <a:hlinkClick r:id="rId3" tooltip="https://museumtutrakan.com/?cid=13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12750" y="6621487"/>
            <a:ext cx="6588249" cy="77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1"/>
              </a:lnSpc>
              <a:spcBef>
                <a:spcPct val="0"/>
              </a:spcBef>
            </a:pPr>
            <a:r>
              <a:rPr lang="en-US" sz="4801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4" tooltip="https://www.youtube.com/channel/UCrWHi9PJCjTrs-IR1nDW9Bw"/>
              </a:rPr>
              <a:t>от</a:t>
            </a:r>
            <a:r>
              <a:rPr lang="en-US" sz="4801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4" tooltip="https://www.youtube.com/channel/UCrWHi9PJCjTrs-IR1nDW9Bw"/>
              </a:rPr>
              <a:t>  Youtube.com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12751" y="8052094"/>
            <a:ext cx="6283448" cy="775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5" tooltip="https://www.facebook.com/TutrakanMuseum"/>
              </a:rPr>
              <a:t>от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5" tooltip="https://www.facebook.com/TutrakanMuseum"/>
              </a:rPr>
              <a:t> Facebook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12750" y="3720466"/>
            <a:ext cx="6893049" cy="775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В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сайта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на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6" tooltip="https://suopaka.com/?page_id=10867"/>
              </a:rPr>
              <a:t>училището</a:t>
            </a:r>
            <a:endParaRPr lang="en-US" sz="4799" u="sng" dirty="0">
              <a:solidFill>
                <a:srgbClr val="24272C"/>
              </a:solidFill>
              <a:latin typeface="Lato"/>
              <a:ea typeface="Lato"/>
              <a:cs typeface="Lato"/>
              <a:sym typeface="Lato"/>
              <a:hlinkClick r:id="rId6" tooltip="https://suopaka.com/?page_id=10867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28976" y="2570685"/>
            <a:ext cx="6668557" cy="4512519"/>
            <a:chOff x="0" y="0"/>
            <a:chExt cx="1096731" cy="7421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96731" cy="742142"/>
            </a:xfrm>
            <a:custGeom>
              <a:avLst/>
              <a:gdLst/>
              <a:ahLst/>
              <a:cxnLst/>
              <a:rect l="l" t="t" r="r" b="b"/>
              <a:pathLst>
                <a:path w="1096731" h="742142">
                  <a:moveTo>
                    <a:pt x="203200" y="0"/>
                  </a:moveTo>
                  <a:lnTo>
                    <a:pt x="1096731" y="0"/>
                  </a:lnTo>
                  <a:lnTo>
                    <a:pt x="893531" y="742142"/>
                  </a:lnTo>
                  <a:lnTo>
                    <a:pt x="0" y="74214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4302A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893531" cy="7802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363108" y="665739"/>
            <a:ext cx="12924892" cy="8592561"/>
          </a:xfrm>
          <a:custGeom>
            <a:avLst/>
            <a:gdLst/>
            <a:ahLst/>
            <a:cxnLst/>
            <a:rect l="l" t="t" r="r" b="b"/>
            <a:pathLst>
              <a:path w="12924892" h="8592561">
                <a:moveTo>
                  <a:pt x="0" y="0"/>
                </a:moveTo>
                <a:lnTo>
                  <a:pt x="12924892" y="0"/>
                </a:lnTo>
                <a:lnTo>
                  <a:pt x="12924892" y="8592561"/>
                </a:lnTo>
                <a:lnTo>
                  <a:pt x="0" y="85925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385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TextBox 6"/>
          <p:cNvSpPr txBox="1"/>
          <p:nvPr/>
        </p:nvSpPr>
        <p:spPr>
          <a:xfrm>
            <a:off x="1704384" y="3431440"/>
            <a:ext cx="5493150" cy="2895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2"/>
              </a:lnSpc>
            </a:pPr>
            <a:r>
              <a:rPr lang="en-US" sz="5632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ПОСЕЩЕНИЕ</a:t>
            </a:r>
          </a:p>
          <a:p>
            <a:pPr algn="just">
              <a:lnSpc>
                <a:spcPts val="5632"/>
              </a:lnSpc>
            </a:pPr>
            <a:r>
              <a:rPr lang="en-US" sz="5632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В </a:t>
            </a:r>
          </a:p>
          <a:p>
            <a:pPr marL="0" lvl="0" indent="0" algn="l">
              <a:lnSpc>
                <a:spcPts val="5632"/>
              </a:lnSpc>
            </a:pPr>
            <a:r>
              <a:rPr lang="en-US" sz="5632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С. ГОРСКО АБЛАНОВО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9163050"/>
            <a:ext cx="8909310" cy="775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В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сайта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на</a:t>
            </a:r>
            <a:r>
              <a:rPr lang="en-US" sz="4799" u="sng" dirty="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 </a:t>
            </a:r>
            <a:r>
              <a:rPr lang="en-US" sz="4799" u="sng" dirty="0" err="1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  <a:hlinkClick r:id="rId3" tooltip="https://suopaka.com/?page_id=10867"/>
              </a:rPr>
              <a:t>училището</a:t>
            </a:r>
            <a:endParaRPr lang="en-US" sz="4799" u="sng" dirty="0">
              <a:solidFill>
                <a:srgbClr val="24272C"/>
              </a:solidFill>
              <a:latin typeface="Lato"/>
              <a:ea typeface="Lato"/>
              <a:cs typeface="Lato"/>
              <a:sym typeface="Lato"/>
              <a:hlinkClick r:id="rId3" tooltip="https://suopaka.com/?page_id=10867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6112" y="0"/>
            <a:ext cx="17195776" cy="666889"/>
            <a:chOff x="0" y="0"/>
            <a:chExt cx="2746046" cy="1064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046" cy="106498"/>
            </a:xfrm>
            <a:custGeom>
              <a:avLst/>
              <a:gdLst/>
              <a:ahLst/>
              <a:cxnLst/>
              <a:rect l="l" t="t" r="r" b="b"/>
              <a:pathLst>
                <a:path w="2746046" h="106498">
                  <a:moveTo>
                    <a:pt x="203200" y="0"/>
                  </a:moveTo>
                  <a:lnTo>
                    <a:pt x="2746046" y="0"/>
                  </a:lnTo>
                  <a:lnTo>
                    <a:pt x="2542846" y="106498"/>
                  </a:lnTo>
                  <a:lnTo>
                    <a:pt x="0" y="10649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E2F25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2542846" cy="144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38357" y="1028700"/>
            <a:ext cx="14811286" cy="9933525"/>
          </a:xfrm>
          <a:custGeom>
            <a:avLst/>
            <a:gdLst/>
            <a:ahLst/>
            <a:cxnLst/>
            <a:rect l="l" t="t" r="r" b="b"/>
            <a:pathLst>
              <a:path w="14811286" h="9933525">
                <a:moveTo>
                  <a:pt x="0" y="0"/>
                </a:moveTo>
                <a:lnTo>
                  <a:pt x="14811286" y="0"/>
                </a:lnTo>
                <a:lnTo>
                  <a:pt x="14811286" y="9933525"/>
                </a:lnTo>
                <a:lnTo>
                  <a:pt x="0" y="9933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00" b="-700"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2252" y="9539598"/>
            <a:ext cx="17195776" cy="747402"/>
            <a:chOff x="0" y="0"/>
            <a:chExt cx="2746046" cy="11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046" cy="119355"/>
            </a:xfrm>
            <a:custGeom>
              <a:avLst/>
              <a:gdLst/>
              <a:ahLst/>
              <a:cxnLst/>
              <a:rect l="l" t="t" r="r" b="b"/>
              <a:pathLst>
                <a:path w="2746046" h="119355">
                  <a:moveTo>
                    <a:pt x="203200" y="0"/>
                  </a:moveTo>
                  <a:lnTo>
                    <a:pt x="2746046" y="0"/>
                  </a:lnTo>
                  <a:lnTo>
                    <a:pt x="2542846" y="119355"/>
                  </a:lnTo>
                  <a:lnTo>
                    <a:pt x="0" y="11935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4302A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2542846" cy="1574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987401" y="361811"/>
            <a:ext cx="14345477" cy="8888219"/>
          </a:xfrm>
          <a:custGeom>
            <a:avLst/>
            <a:gdLst/>
            <a:ahLst/>
            <a:cxnLst/>
            <a:rect l="l" t="t" r="r" b="b"/>
            <a:pathLst>
              <a:path w="14345477" h="8888219">
                <a:moveTo>
                  <a:pt x="0" y="0"/>
                </a:moveTo>
                <a:lnTo>
                  <a:pt x="14345477" y="0"/>
                </a:lnTo>
                <a:lnTo>
                  <a:pt x="14345477" y="8888218"/>
                </a:lnTo>
                <a:lnTo>
                  <a:pt x="0" y="88882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6112" y="9258300"/>
            <a:ext cx="17195776" cy="829267"/>
            <a:chOff x="0" y="0"/>
            <a:chExt cx="2746046" cy="1324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46046" cy="132428"/>
            </a:xfrm>
            <a:custGeom>
              <a:avLst/>
              <a:gdLst/>
              <a:ahLst/>
              <a:cxnLst/>
              <a:rect l="l" t="t" r="r" b="b"/>
              <a:pathLst>
                <a:path w="2746046" h="132428">
                  <a:moveTo>
                    <a:pt x="203200" y="0"/>
                  </a:moveTo>
                  <a:lnTo>
                    <a:pt x="2746046" y="0"/>
                  </a:lnTo>
                  <a:lnTo>
                    <a:pt x="2542846" y="132428"/>
                  </a:lnTo>
                  <a:lnTo>
                    <a:pt x="0" y="13242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4302A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2542846" cy="170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869049" y="117157"/>
            <a:ext cx="8549903" cy="8787908"/>
          </a:xfrm>
          <a:custGeom>
            <a:avLst/>
            <a:gdLst/>
            <a:ahLst/>
            <a:cxnLst/>
            <a:rect l="l" t="t" r="r" b="b"/>
            <a:pathLst>
              <a:path w="8549903" h="8787908">
                <a:moveTo>
                  <a:pt x="0" y="0"/>
                </a:moveTo>
                <a:lnTo>
                  <a:pt x="8549902" y="0"/>
                </a:lnTo>
                <a:lnTo>
                  <a:pt x="8549902" y="8787909"/>
                </a:lnTo>
                <a:lnTo>
                  <a:pt x="0" y="87879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65487" y="1247819"/>
            <a:ext cx="9685772" cy="8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9"/>
              </a:lnSpc>
            </a:pPr>
            <a:r>
              <a:rPr lang="en-US" sz="59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ОНЛАЙН КАРТА НА ГЕРОИТЕ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391882" y="0"/>
            <a:ext cx="8825718" cy="2803610"/>
            <a:chOff x="0" y="0"/>
            <a:chExt cx="803534" cy="2552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04401" y="8496300"/>
            <a:ext cx="8825718" cy="2803610"/>
            <a:chOff x="0" y="0"/>
            <a:chExt cx="803534" cy="2552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330119" y="1028700"/>
            <a:ext cx="7929181" cy="2038402"/>
            <a:chOff x="0" y="0"/>
            <a:chExt cx="992911" cy="2552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92911" cy="255253"/>
            </a:xfrm>
            <a:custGeom>
              <a:avLst/>
              <a:gdLst/>
              <a:ahLst/>
              <a:cxnLst/>
              <a:rect l="l" t="t" r="r" b="b"/>
              <a:pathLst>
                <a:path w="992911" h="255253">
                  <a:moveTo>
                    <a:pt x="203200" y="0"/>
                  </a:moveTo>
                  <a:lnTo>
                    <a:pt x="992911" y="0"/>
                  </a:lnTo>
                  <a:lnTo>
                    <a:pt x="78971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-38100"/>
              <a:ext cx="78971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557363" y="9525000"/>
            <a:ext cx="7929181" cy="2038402"/>
            <a:chOff x="0" y="0"/>
            <a:chExt cx="992911" cy="2552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92911" cy="255253"/>
            </a:xfrm>
            <a:custGeom>
              <a:avLst/>
              <a:gdLst/>
              <a:ahLst/>
              <a:cxnLst/>
              <a:rect l="l" t="t" r="r" b="b"/>
              <a:pathLst>
                <a:path w="992911" h="255253">
                  <a:moveTo>
                    <a:pt x="203200" y="0"/>
                  </a:moveTo>
                  <a:lnTo>
                    <a:pt x="992911" y="0"/>
                  </a:lnTo>
                  <a:lnTo>
                    <a:pt x="78971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38100"/>
              <a:ext cx="78971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715710" y="4059402"/>
            <a:ext cx="16075035" cy="1059310"/>
          </a:xfrm>
          <a:custGeom>
            <a:avLst/>
            <a:gdLst/>
            <a:ahLst/>
            <a:cxnLst/>
            <a:rect l="l" t="t" r="r" b="b"/>
            <a:pathLst>
              <a:path w="16075035" h="1059310">
                <a:moveTo>
                  <a:pt x="0" y="0"/>
                </a:moveTo>
                <a:lnTo>
                  <a:pt x="16075035" y="0"/>
                </a:lnTo>
                <a:lnTo>
                  <a:pt x="16075035" y="1059310"/>
                </a:lnTo>
                <a:lnTo>
                  <a:pt x="0" y="10593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6" name="TextBox 16"/>
          <p:cNvSpPr txBox="1"/>
          <p:nvPr/>
        </p:nvSpPr>
        <p:spPr>
          <a:xfrm>
            <a:off x="1765487" y="2689310"/>
            <a:ext cx="4794974" cy="971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999" b="1" u="sng" dirty="0" err="1">
                <a:solidFill>
                  <a:srgbClr val="FF3131"/>
                </a:solidFill>
                <a:latin typeface="Lato Bold"/>
                <a:ea typeface="Lato Bold"/>
                <a:cs typeface="Lato Bold"/>
                <a:sym typeface="Lato Bold"/>
                <a:hlinkClick r:id="rId3" tooltip="https://www.google.com/maps/d/u/0/edit?mid=14Tfm8ROwzmAelWMRXCSos6yu8nn9n78&amp;usp=sharing"/>
              </a:rPr>
              <a:t>Карта</a:t>
            </a:r>
            <a:endParaRPr lang="en-US" sz="5999" b="1" u="sng" dirty="0">
              <a:solidFill>
                <a:srgbClr val="FF3131"/>
              </a:solidFill>
              <a:latin typeface="Lato Bold"/>
              <a:ea typeface="Lato Bold"/>
              <a:cs typeface="Lato Bold"/>
              <a:sym typeface="Lato Bold"/>
              <a:hlinkClick r:id="rId3" tooltip="https://www.google.com/maps/d/u/0/edit?mid=14Tfm8ROwzmAelWMRXCSos6yu8nn9n78&amp;usp=sharing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398965" y="7042762"/>
            <a:ext cx="10889035" cy="1552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Указание:</a:t>
            </a:r>
            <a:r>
              <a:rPr lang="en-US" sz="44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В тази карта се влиза с гугъл профил!</a:t>
            </a: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91882" y="0"/>
            <a:ext cx="8825718" cy="2803610"/>
            <a:chOff x="0" y="0"/>
            <a:chExt cx="803534" cy="2552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4401" y="8496300"/>
            <a:ext cx="8825718" cy="2803610"/>
            <a:chOff x="0" y="0"/>
            <a:chExt cx="803534" cy="2552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557363" y="9525000"/>
            <a:ext cx="7929181" cy="2038402"/>
            <a:chOff x="0" y="0"/>
            <a:chExt cx="992911" cy="255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2911" cy="255253"/>
            </a:xfrm>
            <a:custGeom>
              <a:avLst/>
              <a:gdLst/>
              <a:ahLst/>
              <a:cxnLst/>
              <a:rect l="l" t="t" r="r" b="b"/>
              <a:pathLst>
                <a:path w="992911" h="255253">
                  <a:moveTo>
                    <a:pt x="203200" y="0"/>
                  </a:moveTo>
                  <a:lnTo>
                    <a:pt x="992911" y="0"/>
                  </a:lnTo>
                  <a:lnTo>
                    <a:pt x="78971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78971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536158" y="1028700"/>
            <a:ext cx="17264168" cy="8496300"/>
          </a:xfrm>
          <a:custGeom>
            <a:avLst/>
            <a:gdLst/>
            <a:ahLst/>
            <a:cxnLst/>
            <a:rect l="l" t="t" r="r" b="b"/>
            <a:pathLst>
              <a:path w="17264168" h="8496300">
                <a:moveTo>
                  <a:pt x="0" y="0"/>
                </a:moveTo>
                <a:lnTo>
                  <a:pt x="17264168" y="0"/>
                </a:lnTo>
                <a:lnTo>
                  <a:pt x="17264168" y="8496300"/>
                </a:lnTo>
                <a:lnTo>
                  <a:pt x="0" y="8496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4"/>
            </a:stretch>
          </a:blipFill>
        </p:spPr>
        <p:txBody>
          <a:bodyPr/>
          <a:lstStyle/>
          <a:p>
            <a:endParaRPr lang="bg-BG"/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16797" y="341066"/>
            <a:ext cx="9771203" cy="2436637"/>
            <a:chOff x="0" y="0"/>
            <a:chExt cx="1324910" cy="3303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4910" cy="330392"/>
            </a:xfrm>
            <a:custGeom>
              <a:avLst/>
              <a:gdLst/>
              <a:ahLst/>
              <a:cxnLst/>
              <a:rect l="l" t="t" r="r" b="b"/>
              <a:pathLst>
                <a:path w="1324910" h="330392">
                  <a:moveTo>
                    <a:pt x="203200" y="0"/>
                  </a:moveTo>
                  <a:lnTo>
                    <a:pt x="1324910" y="0"/>
                  </a:lnTo>
                  <a:lnTo>
                    <a:pt x="1121710" y="330392"/>
                  </a:lnTo>
                  <a:lnTo>
                    <a:pt x="0" y="33039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1121710" cy="3684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94704" y="341066"/>
            <a:ext cx="7327837" cy="9770450"/>
          </a:xfrm>
          <a:custGeom>
            <a:avLst/>
            <a:gdLst/>
            <a:ahLst/>
            <a:cxnLst/>
            <a:rect l="l" t="t" r="r" b="b"/>
            <a:pathLst>
              <a:path w="7327837" h="9770450">
                <a:moveTo>
                  <a:pt x="0" y="0"/>
                </a:moveTo>
                <a:lnTo>
                  <a:pt x="7327838" y="0"/>
                </a:lnTo>
                <a:lnTo>
                  <a:pt x="7327838" y="9770450"/>
                </a:lnTo>
                <a:lnTo>
                  <a:pt x="0" y="97704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Freeform 6"/>
          <p:cNvSpPr/>
          <p:nvPr/>
        </p:nvSpPr>
        <p:spPr>
          <a:xfrm>
            <a:off x="9103187" y="4036946"/>
            <a:ext cx="8156113" cy="5919621"/>
          </a:xfrm>
          <a:custGeom>
            <a:avLst/>
            <a:gdLst/>
            <a:ahLst/>
            <a:cxnLst/>
            <a:rect l="l" t="t" r="r" b="b"/>
            <a:pathLst>
              <a:path w="8156113" h="5919621">
                <a:moveTo>
                  <a:pt x="0" y="0"/>
                </a:moveTo>
                <a:lnTo>
                  <a:pt x="8156113" y="0"/>
                </a:lnTo>
                <a:lnTo>
                  <a:pt x="8156113" y="5919621"/>
                </a:lnTo>
                <a:lnTo>
                  <a:pt x="0" y="59196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7" b="-1667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TextBox 7"/>
          <p:cNvSpPr txBox="1"/>
          <p:nvPr/>
        </p:nvSpPr>
        <p:spPr>
          <a:xfrm>
            <a:off x="9788280" y="827749"/>
            <a:ext cx="8284416" cy="16410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1"/>
              </a:lnSpc>
            </a:pPr>
            <a:r>
              <a:rPr lang="en-US" sz="42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УЧАСТИЕ В ОНЛАЙН УРОК НА ТЕМА „110 ГОДИНИ ТУТРАКАНСКА ЕПОПЕЯ“ </a:t>
            </a:r>
          </a:p>
          <a:p>
            <a:pPr marL="0" lvl="0" indent="0" algn="l">
              <a:lnSpc>
                <a:spcPts val="4231"/>
              </a:lnSpc>
            </a:pPr>
            <a:r>
              <a:rPr lang="en-US" sz="42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12.05.2026Г.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37854" y="2781977"/>
            <a:ext cx="2729088" cy="1018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u="sng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4" tooltip="https://suopaka.com/?page_id=10867"/>
              </a:rPr>
              <a:t>Урок</a:t>
            </a:r>
            <a:endParaRPr lang="en-US" sz="6299" u="sng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  <a:hlinkClick r:id="rId4" tooltip="https://suopaka.com/?page_id=10867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41066"/>
            <a:ext cx="17259300" cy="1594317"/>
            <a:chOff x="0" y="0"/>
            <a:chExt cx="2340247" cy="2161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0247" cy="216179"/>
            </a:xfrm>
            <a:custGeom>
              <a:avLst/>
              <a:gdLst/>
              <a:ahLst/>
              <a:cxnLst/>
              <a:rect l="l" t="t" r="r" b="b"/>
              <a:pathLst>
                <a:path w="2340247" h="216179">
                  <a:moveTo>
                    <a:pt x="203200" y="0"/>
                  </a:moveTo>
                  <a:lnTo>
                    <a:pt x="2340247" y="0"/>
                  </a:lnTo>
                  <a:lnTo>
                    <a:pt x="2137047" y="216179"/>
                  </a:lnTo>
                  <a:lnTo>
                    <a:pt x="0" y="21617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2137047" cy="2542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953234" y="2183689"/>
            <a:ext cx="10381531" cy="7786148"/>
          </a:xfrm>
          <a:custGeom>
            <a:avLst/>
            <a:gdLst/>
            <a:ahLst/>
            <a:cxnLst/>
            <a:rect l="l" t="t" r="r" b="b"/>
            <a:pathLst>
              <a:path w="10381531" h="7786148">
                <a:moveTo>
                  <a:pt x="0" y="0"/>
                </a:moveTo>
                <a:lnTo>
                  <a:pt x="10381532" y="0"/>
                </a:lnTo>
                <a:lnTo>
                  <a:pt x="10381532" y="7786149"/>
                </a:lnTo>
                <a:lnTo>
                  <a:pt x="0" y="7786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6" name="TextBox 6"/>
          <p:cNvSpPr txBox="1"/>
          <p:nvPr/>
        </p:nvSpPr>
        <p:spPr>
          <a:xfrm>
            <a:off x="2297611" y="827749"/>
            <a:ext cx="15775085" cy="1107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1"/>
              </a:lnSpc>
            </a:pPr>
            <a:r>
              <a:rPr lang="en-US" sz="42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УЧАСТИЕ В ОНЛАЙН УРОК НА ТЕМА „110 ГОДИНИ ТУТРАКАНСКА ЕПОПЕЯ“ </a:t>
            </a:r>
          </a:p>
          <a:p>
            <a:pPr marL="0" lvl="0" indent="0" algn="l">
              <a:lnSpc>
                <a:spcPts val="4231"/>
              </a:lnSpc>
            </a:pPr>
            <a:r>
              <a:rPr lang="en-US" sz="42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12.05.2026Г.</a:t>
            </a: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746522"/>
            <a:ext cx="16230600" cy="6885709"/>
          </a:xfrm>
          <a:custGeom>
            <a:avLst/>
            <a:gdLst/>
            <a:ahLst/>
            <a:cxnLst/>
            <a:rect l="l" t="t" r="r" b="b"/>
            <a:pathLst>
              <a:path w="16230600" h="6885709">
                <a:moveTo>
                  <a:pt x="0" y="0"/>
                </a:moveTo>
                <a:lnTo>
                  <a:pt x="16230600" y="0"/>
                </a:lnTo>
                <a:lnTo>
                  <a:pt x="16230600" y="6885709"/>
                </a:lnTo>
                <a:lnTo>
                  <a:pt x="0" y="68857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TextBox 3"/>
          <p:cNvSpPr txBox="1"/>
          <p:nvPr/>
        </p:nvSpPr>
        <p:spPr>
          <a:xfrm>
            <a:off x="2362200" y="1104900"/>
            <a:ext cx="6489249" cy="80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18"/>
              </a:lnSpc>
            </a:pPr>
            <a:r>
              <a:rPr lang="en-US" sz="6018" dirty="0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ФОТОТАПЕТИ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91882" y="0"/>
            <a:ext cx="8825718" cy="2803610"/>
            <a:chOff x="0" y="0"/>
            <a:chExt cx="803534" cy="2552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04401" y="8496300"/>
            <a:ext cx="8825718" cy="2803610"/>
            <a:chOff x="0" y="0"/>
            <a:chExt cx="803534" cy="2552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3534" cy="255253"/>
            </a:xfrm>
            <a:custGeom>
              <a:avLst/>
              <a:gdLst/>
              <a:ahLst/>
              <a:cxnLst/>
              <a:rect l="l" t="t" r="r" b="b"/>
              <a:pathLst>
                <a:path w="803534" h="255253">
                  <a:moveTo>
                    <a:pt x="203200" y="0"/>
                  </a:moveTo>
                  <a:lnTo>
                    <a:pt x="803534" y="0"/>
                  </a:lnTo>
                  <a:lnTo>
                    <a:pt x="600334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600334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30119" y="1028700"/>
            <a:ext cx="7929181" cy="2038402"/>
            <a:chOff x="0" y="0"/>
            <a:chExt cx="992911" cy="2552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2911" cy="255253"/>
            </a:xfrm>
            <a:custGeom>
              <a:avLst/>
              <a:gdLst/>
              <a:ahLst/>
              <a:cxnLst/>
              <a:rect l="l" t="t" r="r" b="b"/>
              <a:pathLst>
                <a:path w="992911" h="255253">
                  <a:moveTo>
                    <a:pt x="203200" y="0"/>
                  </a:moveTo>
                  <a:lnTo>
                    <a:pt x="992911" y="0"/>
                  </a:lnTo>
                  <a:lnTo>
                    <a:pt x="78971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78971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557363" y="9525000"/>
            <a:ext cx="7929181" cy="2038402"/>
            <a:chOff x="0" y="0"/>
            <a:chExt cx="992911" cy="25525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92911" cy="255253"/>
            </a:xfrm>
            <a:custGeom>
              <a:avLst/>
              <a:gdLst/>
              <a:ahLst/>
              <a:cxnLst/>
              <a:rect l="l" t="t" r="r" b="b"/>
              <a:pathLst>
                <a:path w="992911" h="255253">
                  <a:moveTo>
                    <a:pt x="203200" y="0"/>
                  </a:moveTo>
                  <a:lnTo>
                    <a:pt x="992911" y="0"/>
                  </a:lnTo>
                  <a:lnTo>
                    <a:pt x="78971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78971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028700" y="3284382"/>
            <a:ext cx="6359396" cy="4194495"/>
          </a:xfrm>
          <a:custGeom>
            <a:avLst/>
            <a:gdLst/>
            <a:ahLst/>
            <a:cxnLst/>
            <a:rect l="l" t="t" r="r" b="b"/>
            <a:pathLst>
              <a:path w="6359396" h="4194495">
                <a:moveTo>
                  <a:pt x="0" y="0"/>
                </a:moveTo>
                <a:lnTo>
                  <a:pt x="6359396" y="0"/>
                </a:lnTo>
                <a:lnTo>
                  <a:pt x="6359396" y="4194495"/>
                </a:lnTo>
                <a:lnTo>
                  <a:pt x="0" y="41944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5" name="Freeform 15"/>
          <p:cNvSpPr/>
          <p:nvPr/>
        </p:nvSpPr>
        <p:spPr>
          <a:xfrm>
            <a:off x="7987844" y="3218023"/>
            <a:ext cx="10300156" cy="5278277"/>
          </a:xfrm>
          <a:custGeom>
            <a:avLst/>
            <a:gdLst/>
            <a:ahLst/>
            <a:cxnLst/>
            <a:rect l="l" t="t" r="r" b="b"/>
            <a:pathLst>
              <a:path w="10300156" h="5278277">
                <a:moveTo>
                  <a:pt x="0" y="0"/>
                </a:moveTo>
                <a:lnTo>
                  <a:pt x="10300156" y="0"/>
                </a:lnTo>
                <a:lnTo>
                  <a:pt x="10300156" y="5278277"/>
                </a:lnTo>
                <a:lnTo>
                  <a:pt x="0" y="52782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6" name="TextBox 16"/>
          <p:cNvSpPr txBox="1"/>
          <p:nvPr/>
        </p:nvSpPr>
        <p:spPr>
          <a:xfrm>
            <a:off x="1028700" y="1425568"/>
            <a:ext cx="4364532" cy="1127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83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КАРТИ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89035" y="-264261"/>
            <a:ext cx="11399904" cy="2585922"/>
            <a:chOff x="0" y="0"/>
            <a:chExt cx="1125272" cy="2552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5272" cy="255253"/>
            </a:xfrm>
            <a:custGeom>
              <a:avLst/>
              <a:gdLst/>
              <a:ahLst/>
              <a:cxnLst/>
              <a:rect l="l" t="t" r="r" b="b"/>
              <a:pathLst>
                <a:path w="1125272" h="255253">
                  <a:moveTo>
                    <a:pt x="203200" y="0"/>
                  </a:moveTo>
                  <a:lnTo>
                    <a:pt x="1125272" y="0"/>
                  </a:lnTo>
                  <a:lnTo>
                    <a:pt x="922072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922072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7681567"/>
            <a:ext cx="6000470" cy="2007323"/>
            <a:chOff x="0" y="0"/>
            <a:chExt cx="592300" cy="1981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2300" cy="198141"/>
            </a:xfrm>
            <a:custGeom>
              <a:avLst/>
              <a:gdLst/>
              <a:ahLst/>
              <a:cxnLst/>
              <a:rect l="l" t="t" r="r" b="b"/>
              <a:pathLst>
                <a:path w="592300" h="198141">
                  <a:moveTo>
                    <a:pt x="203200" y="0"/>
                  </a:moveTo>
                  <a:lnTo>
                    <a:pt x="592300" y="0"/>
                  </a:lnTo>
                  <a:lnTo>
                    <a:pt x="389100" y="198141"/>
                  </a:lnTo>
                  <a:lnTo>
                    <a:pt x="0" y="19814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389100" cy="236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890651" y="4480082"/>
            <a:ext cx="3908959" cy="5208808"/>
          </a:xfrm>
          <a:custGeom>
            <a:avLst/>
            <a:gdLst/>
            <a:ahLst/>
            <a:cxnLst/>
            <a:rect l="l" t="t" r="r" b="b"/>
            <a:pathLst>
              <a:path w="3908959" h="5208808">
                <a:moveTo>
                  <a:pt x="0" y="0"/>
                </a:moveTo>
                <a:lnTo>
                  <a:pt x="3908959" y="0"/>
                </a:lnTo>
                <a:lnTo>
                  <a:pt x="3908959" y="5208808"/>
                </a:lnTo>
                <a:lnTo>
                  <a:pt x="0" y="5208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3" t="-4752" r="-2213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9" name="Freeform 9"/>
          <p:cNvSpPr/>
          <p:nvPr/>
        </p:nvSpPr>
        <p:spPr>
          <a:xfrm>
            <a:off x="3132330" y="4480082"/>
            <a:ext cx="3896840" cy="5208808"/>
          </a:xfrm>
          <a:custGeom>
            <a:avLst/>
            <a:gdLst/>
            <a:ahLst/>
            <a:cxnLst/>
            <a:rect l="l" t="t" r="r" b="b"/>
            <a:pathLst>
              <a:path w="3896840" h="5208808">
                <a:moveTo>
                  <a:pt x="0" y="0"/>
                </a:moveTo>
                <a:lnTo>
                  <a:pt x="3896840" y="0"/>
                </a:lnTo>
                <a:lnTo>
                  <a:pt x="3896840" y="5208808"/>
                </a:lnTo>
                <a:lnTo>
                  <a:pt x="0" y="52088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0" name="Freeform 10"/>
          <p:cNvSpPr/>
          <p:nvPr/>
        </p:nvSpPr>
        <p:spPr>
          <a:xfrm>
            <a:off x="7921128" y="4480082"/>
            <a:ext cx="4074173" cy="5208808"/>
          </a:xfrm>
          <a:custGeom>
            <a:avLst/>
            <a:gdLst/>
            <a:ahLst/>
            <a:cxnLst/>
            <a:rect l="l" t="t" r="r" b="b"/>
            <a:pathLst>
              <a:path w="4074173" h="5208808">
                <a:moveTo>
                  <a:pt x="0" y="0"/>
                </a:moveTo>
                <a:lnTo>
                  <a:pt x="4074173" y="0"/>
                </a:lnTo>
                <a:lnTo>
                  <a:pt x="4074173" y="5208808"/>
                </a:lnTo>
                <a:lnTo>
                  <a:pt x="0" y="52088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50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1" name="TextBox 11"/>
          <p:cNvSpPr txBox="1"/>
          <p:nvPr/>
        </p:nvSpPr>
        <p:spPr>
          <a:xfrm>
            <a:off x="1028700" y="1133475"/>
            <a:ext cx="5569720" cy="8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59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КЪТ В УЧИЛИЩЕ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2245461"/>
            <a:ext cx="16230600" cy="1844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31"/>
              </a:lnSpc>
              <a:spcBef>
                <a:spcPct val="0"/>
              </a:spcBef>
            </a:pPr>
            <a:r>
              <a:rPr lang="en-US" sz="3522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Предстои след ремонт на кабинета по история и цивилизации, и след като бътдат залепени тапетите по проекта, да се подредят събраните материали във витрините.</a:t>
            </a: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74048"/>
            <a:ext cx="6604573" cy="9538903"/>
          </a:xfrm>
          <a:custGeom>
            <a:avLst/>
            <a:gdLst/>
            <a:ahLst/>
            <a:cxnLst/>
            <a:rect l="l" t="t" r="r" b="b"/>
            <a:pathLst>
              <a:path w="6604573" h="9538903">
                <a:moveTo>
                  <a:pt x="0" y="0"/>
                </a:moveTo>
                <a:lnTo>
                  <a:pt x="6604573" y="0"/>
                </a:lnTo>
                <a:lnTo>
                  <a:pt x="6604573" y="9538904"/>
                </a:lnTo>
                <a:lnTo>
                  <a:pt x="0" y="9538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3" name="TextBox 3"/>
          <p:cNvSpPr txBox="1"/>
          <p:nvPr/>
        </p:nvSpPr>
        <p:spPr>
          <a:xfrm>
            <a:off x="1028700" y="5208240"/>
            <a:ext cx="6489249" cy="8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59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КНИГА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6798897"/>
            <a:ext cx="7469958" cy="824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В книгата са описани накратко интересни факти от живота на 13 герои от Опака.</a:t>
            </a: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14471" y="2216892"/>
            <a:ext cx="7916544" cy="4082295"/>
            <a:chOff x="0" y="0"/>
            <a:chExt cx="781433" cy="4029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81433" cy="402959"/>
            </a:xfrm>
            <a:custGeom>
              <a:avLst/>
              <a:gdLst/>
              <a:ahLst/>
              <a:cxnLst/>
              <a:rect l="l" t="t" r="r" b="b"/>
              <a:pathLst>
                <a:path w="781433" h="402959">
                  <a:moveTo>
                    <a:pt x="203200" y="0"/>
                  </a:moveTo>
                  <a:lnTo>
                    <a:pt x="781433" y="0"/>
                  </a:lnTo>
                  <a:lnTo>
                    <a:pt x="578233" y="402959"/>
                  </a:lnTo>
                  <a:lnTo>
                    <a:pt x="0" y="40295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578233" cy="441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02356" y="335924"/>
            <a:ext cx="13814045" cy="5343873"/>
            <a:chOff x="0" y="0"/>
            <a:chExt cx="1089420" cy="4214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9421" cy="421435"/>
            </a:xfrm>
            <a:custGeom>
              <a:avLst/>
              <a:gdLst/>
              <a:ahLst/>
              <a:cxnLst/>
              <a:rect l="l" t="t" r="r" b="b"/>
              <a:pathLst>
                <a:path w="1089421" h="421435">
                  <a:moveTo>
                    <a:pt x="203200" y="0"/>
                  </a:moveTo>
                  <a:lnTo>
                    <a:pt x="1089421" y="0"/>
                  </a:lnTo>
                  <a:lnTo>
                    <a:pt x="886221" y="421435"/>
                  </a:lnTo>
                  <a:lnTo>
                    <a:pt x="0" y="421435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79251" b="-79251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6232247"/>
            <a:ext cx="6489249" cy="155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9"/>
              </a:lnSpc>
            </a:pPr>
            <a:r>
              <a:rPr lang="en-US" sz="59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ЗАКУПЕНИ КНИГИ ПО ПРОЕКТА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737162"/>
            <a:ext cx="16230600" cy="1760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 „България в Първата световна война“,  Георги Кременаров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 „История на войните 9. Балканските войни на българската армия“,  Александър Стоянов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„България в Първата световна война. Илюстрована история 1914-1918 г.“,  Людмил Спасов, Александър Въчков</a:t>
            </a:r>
          </a:p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endParaRPr lang="en-US" sz="2399">
              <a:solidFill>
                <a:srgbClr val="24272C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70827" y="0"/>
            <a:ext cx="10676222" cy="6569333"/>
            <a:chOff x="0" y="0"/>
            <a:chExt cx="406400" cy="2500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400" cy="250068"/>
            </a:xfrm>
            <a:custGeom>
              <a:avLst/>
              <a:gdLst/>
              <a:ahLst/>
              <a:cxnLst/>
              <a:rect l="l" t="t" r="r" b="b"/>
              <a:pathLst>
                <a:path w="406400" h="250068">
                  <a:moveTo>
                    <a:pt x="203200" y="0"/>
                  </a:moveTo>
                  <a:lnTo>
                    <a:pt x="406400" y="0"/>
                  </a:lnTo>
                  <a:lnTo>
                    <a:pt x="203200" y="250068"/>
                  </a:lnTo>
                  <a:lnTo>
                    <a:pt x="0" y="250068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71887" b="-71887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061803" y="2254212"/>
            <a:ext cx="7060872" cy="4434822"/>
            <a:chOff x="0" y="0"/>
            <a:chExt cx="406400" cy="2552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6400" cy="255253"/>
            </a:xfrm>
            <a:custGeom>
              <a:avLst/>
              <a:gdLst/>
              <a:ahLst/>
              <a:cxnLst/>
              <a:rect l="l" t="t" r="r" b="b"/>
              <a:pathLst>
                <a:path w="406400" h="255253">
                  <a:moveTo>
                    <a:pt x="203200" y="0"/>
                  </a:moveTo>
                  <a:lnTo>
                    <a:pt x="406400" y="0"/>
                  </a:lnTo>
                  <a:lnTo>
                    <a:pt x="20320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20320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288343" y="4823478"/>
            <a:ext cx="7060872" cy="4434822"/>
            <a:chOff x="0" y="0"/>
            <a:chExt cx="406400" cy="25525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255253"/>
            </a:xfrm>
            <a:custGeom>
              <a:avLst/>
              <a:gdLst/>
              <a:ahLst/>
              <a:cxnLst/>
              <a:rect l="l" t="t" r="r" b="b"/>
              <a:pathLst>
                <a:path w="406400" h="255253">
                  <a:moveTo>
                    <a:pt x="203200" y="0"/>
                  </a:moveTo>
                  <a:lnTo>
                    <a:pt x="406400" y="0"/>
                  </a:lnTo>
                  <a:lnTo>
                    <a:pt x="20320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38100"/>
              <a:ext cx="20320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0" y="5615092"/>
            <a:ext cx="15481163" cy="4275716"/>
            <a:chOff x="0" y="0"/>
            <a:chExt cx="905424" cy="2500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05424" cy="250068"/>
            </a:xfrm>
            <a:custGeom>
              <a:avLst/>
              <a:gdLst/>
              <a:ahLst/>
              <a:cxnLst/>
              <a:rect l="l" t="t" r="r" b="b"/>
              <a:pathLst>
                <a:path w="905424" h="250068">
                  <a:moveTo>
                    <a:pt x="203200" y="0"/>
                  </a:moveTo>
                  <a:lnTo>
                    <a:pt x="905424" y="0"/>
                  </a:lnTo>
                  <a:lnTo>
                    <a:pt x="702224" y="250068"/>
                  </a:lnTo>
                  <a:lnTo>
                    <a:pt x="0" y="250068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t="-85612" b="-85612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770604"/>
            <a:ext cx="7353424" cy="3853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53"/>
              </a:lnSpc>
            </a:pPr>
            <a:r>
              <a:rPr lang="en-US" sz="9953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БЛАГОДАРИМ ВИ ЗА ВНИМАНИЕТО!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49214" y="7174809"/>
            <a:ext cx="3520062" cy="1108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39"/>
              </a:lnSpc>
            </a:pPr>
            <a:r>
              <a:rPr lang="en-US" sz="20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ул. “България” №39</a:t>
            </a:r>
          </a:p>
          <a:p>
            <a:pPr algn="r">
              <a:lnSpc>
                <a:spcPts val="2939"/>
              </a:lnSpc>
            </a:pPr>
            <a:r>
              <a:rPr lang="en-US" sz="20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пощенски код: 7840</a:t>
            </a:r>
          </a:p>
          <a:p>
            <a:pPr marL="0" lvl="0" indent="0" algn="r">
              <a:lnSpc>
                <a:spcPts val="2939"/>
              </a:lnSpc>
            </a:pPr>
            <a:r>
              <a:rPr lang="en-US" sz="2099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гр. Опака, обл. Търговище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122675" y="6064507"/>
            <a:ext cx="3382872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4" tooltip="https://www.facebook.com/vasillevskiopaka"/>
              </a:rPr>
              <a:t>Facebook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617625" y="5086350"/>
            <a:ext cx="827222" cy="497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5" tooltip="https://suopaka.com"/>
              </a:rPr>
              <a:t>Сайт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61930" y="985000"/>
            <a:ext cx="9936443" cy="8317001"/>
          </a:xfrm>
          <a:custGeom>
            <a:avLst/>
            <a:gdLst/>
            <a:ahLst/>
            <a:cxnLst/>
            <a:rect l="l" t="t" r="r" b="b"/>
            <a:pathLst>
              <a:path w="9936443" h="8317001">
                <a:moveTo>
                  <a:pt x="0" y="0"/>
                </a:moveTo>
                <a:lnTo>
                  <a:pt x="9936443" y="0"/>
                </a:lnTo>
                <a:lnTo>
                  <a:pt x="9936443" y="8317000"/>
                </a:lnTo>
                <a:lnTo>
                  <a:pt x="0" y="831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02"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/>
          <p:nvPr/>
        </p:nvGrpSpPr>
        <p:grpSpPr>
          <a:xfrm>
            <a:off x="-3832126" y="2390793"/>
            <a:ext cx="14967276" cy="6867507"/>
            <a:chOff x="0" y="0"/>
            <a:chExt cx="1053129" cy="483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3129" cy="483212"/>
            </a:xfrm>
            <a:custGeom>
              <a:avLst/>
              <a:gdLst/>
              <a:ahLst/>
              <a:cxnLst/>
              <a:rect l="l" t="t" r="r" b="b"/>
              <a:pathLst>
                <a:path w="1053129" h="483212">
                  <a:moveTo>
                    <a:pt x="203200" y="0"/>
                  </a:moveTo>
                  <a:lnTo>
                    <a:pt x="1053129" y="0"/>
                  </a:lnTo>
                  <a:lnTo>
                    <a:pt x="849929" y="483212"/>
                  </a:lnTo>
                  <a:lnTo>
                    <a:pt x="0" y="48321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849929" cy="521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10510" y="471577"/>
            <a:ext cx="6074124" cy="1919216"/>
            <a:chOff x="0" y="0"/>
            <a:chExt cx="807851" cy="2552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07851" cy="255253"/>
            </a:xfrm>
            <a:custGeom>
              <a:avLst/>
              <a:gdLst/>
              <a:ahLst/>
              <a:cxnLst/>
              <a:rect l="l" t="t" r="r" b="b"/>
              <a:pathLst>
                <a:path w="807851" h="255253">
                  <a:moveTo>
                    <a:pt x="203200" y="0"/>
                  </a:moveTo>
                  <a:lnTo>
                    <a:pt x="807851" y="0"/>
                  </a:lnTo>
                  <a:lnTo>
                    <a:pt x="604651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604651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48842" y="1123950"/>
            <a:ext cx="6897759" cy="798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20"/>
              </a:lnSpc>
            </a:pPr>
            <a:r>
              <a:rPr lang="en-US" sz="5920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ОПИСАНИЕ НА ПРОЕКТА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48842" y="2588722"/>
            <a:ext cx="6974260" cy="2282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08"/>
              </a:lnSpc>
              <a:spcBef>
                <a:spcPct val="0"/>
              </a:spcBef>
            </a:pPr>
            <a:r>
              <a:rPr lang="en-US" sz="164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   Опака е малко градче с интересна и разнолика история, съхранявана и предавана през поколенията. Съхраняването на историческата памет е ключов елемент от националното самосъзнание. Българската армия, със своята дълга и славна история, е въплъщение на българския дух, достойнство и саможертва. Много семейства в малките населени места, като Опака, пазят скъпи спомени, свързани с участието на техни предци във войните за национално обединение и защита на отечеството.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8842" y="5718659"/>
            <a:ext cx="6974260" cy="3243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79"/>
              </a:lnSpc>
            </a:pPr>
            <a:r>
              <a:rPr lang="en-US" sz="1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     Настоящият проект има за цел да извади наяве малки лични истории, които съставляват голямата картина на българската военна история. В градчето ни има участници в Руско-турската, Балканската, Междусъюзническата, Първата и Втората световни войни, в ключови сражения, като тези при Тутракан и с. Горско Абланово, които оставят траен отпечатък върху местната общност. С помощта на институциите, учениците и техните семейства ще бъдат проучени, документирани и представени факти, биографии, спомени и паметници, които показват връзката между националната и местната история.</a:t>
            </a:r>
          </a:p>
          <a:p>
            <a:pPr marL="0" lvl="0" indent="0" algn="just">
              <a:lnSpc>
                <a:spcPts val="2379"/>
              </a:lnSpc>
              <a:spcBef>
                <a:spcPct val="0"/>
              </a:spcBef>
            </a:pPr>
            <a:endParaRPr lang="en-US" sz="1699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721803" y="3896660"/>
          <a:ext cx="16955415" cy="5516623"/>
        </p:xfrm>
        <a:graphic>
          <a:graphicData uri="http://schemas.openxmlformats.org/drawingml/2006/table">
            <a:tbl>
              <a:tblPr/>
              <a:tblGrid>
                <a:gridCol w="4969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5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947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43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Основна цел: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72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Да се проучи, съхрани и популяризира местната историческа памет, свързана с участието на жители от Опака в българската армия и войните за национално обединение.</a:t>
                      </a:r>
                      <a:endParaRPr lang="en-US" sz="1100"/>
                    </a:p>
                    <a:p>
                      <a:pPr marL="0" lvl="0" indent="0" algn="l">
                        <a:lnSpc>
                          <a:spcPts val="2800"/>
                        </a:lnSpc>
                        <a:spcBef>
                          <a:spcPct val="0"/>
                        </a:spcBef>
                      </a:pP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7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7086">
                <a:tc rowSpan="4"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Специфични цели: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4272C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Да се събере информация за участници от Опака в различни войни (Балкански, Първа и Втора световна война)</a:t>
                      </a:r>
                      <a:endParaRPr lang="en-US" sz="1100"/>
                    </a:p>
                    <a:p>
                      <a:pPr marL="0" lvl="0" indent="0" algn="l">
                        <a:lnSpc>
                          <a:spcPts val="2520"/>
                        </a:lnSpc>
                        <a:spcBef>
                          <a:spcPct val="0"/>
                        </a:spcBef>
                      </a:pP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4977">
                <a:tc vMerge="1"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Специфични цели: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4272C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Да се развият изследователски умения у учениците чрез работа с първични и вторични исторически източници.</a:t>
                      </a:r>
                      <a:endParaRPr lang="en-US" sz="1100"/>
                    </a:p>
                    <a:p>
                      <a:pPr marL="0" lvl="0" indent="0" algn="l">
                        <a:lnSpc>
                          <a:spcPts val="2520"/>
                        </a:lnSpc>
                        <a:spcBef>
                          <a:spcPct val="0"/>
                        </a:spcBef>
                      </a:pP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108">
                <a:tc vMerge="1"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Специфични цели: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4272C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Да се създадат продукти, които да останат като траен принос и уважение към паметта на загиналите и ветераните от войните – кът в училището, изложба, дигитален архив, карта на паметта и др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4977">
                <a:tc vMerge="1"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Специфични цели:</a:t>
                      </a: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4272C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Да се включи местната общност (семейства, роднини, културни институции) в процеса на проучване и представяне на резултатите.</a:t>
                      </a:r>
                      <a:endParaRPr lang="en-US" sz="1100"/>
                    </a:p>
                    <a:p>
                      <a:pPr marL="0" lvl="0" indent="0" algn="l">
                        <a:lnSpc>
                          <a:spcPts val="2520"/>
                        </a:lnSpc>
                        <a:spcBef>
                          <a:spcPct val="0"/>
                        </a:spcBef>
                      </a:pPr>
                      <a:endParaRPr lang="en-US" sz="1100"/>
                    </a:p>
                  </a:txBody>
                  <a:tcPr marL="66675" marR="66675" marT="66675" marB="66675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6565450" y="-886030"/>
            <a:ext cx="14967276" cy="3627711"/>
            <a:chOff x="0" y="0"/>
            <a:chExt cx="1053129" cy="2552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3129" cy="255253"/>
            </a:xfrm>
            <a:custGeom>
              <a:avLst/>
              <a:gdLst/>
              <a:ahLst/>
              <a:cxnLst/>
              <a:rect l="l" t="t" r="r" b="b"/>
              <a:pathLst>
                <a:path w="1053129" h="255253">
                  <a:moveTo>
                    <a:pt x="203200" y="0"/>
                  </a:moveTo>
                  <a:lnTo>
                    <a:pt x="1053129" y="0"/>
                  </a:lnTo>
                  <a:lnTo>
                    <a:pt x="849929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849929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1195455"/>
            <a:ext cx="12999835" cy="2345233"/>
            <a:chOff x="0" y="0"/>
            <a:chExt cx="1414893" cy="2552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4893" cy="255253"/>
            </a:xfrm>
            <a:custGeom>
              <a:avLst/>
              <a:gdLst/>
              <a:ahLst/>
              <a:cxnLst/>
              <a:rect l="l" t="t" r="r" b="b"/>
              <a:pathLst>
                <a:path w="1414893" h="255253">
                  <a:moveTo>
                    <a:pt x="203200" y="0"/>
                  </a:moveTo>
                  <a:lnTo>
                    <a:pt x="1414893" y="0"/>
                  </a:lnTo>
                  <a:lnTo>
                    <a:pt x="1211693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1211693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31147" y="2020418"/>
            <a:ext cx="12495242" cy="8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9"/>
              </a:lnSpc>
            </a:pPr>
            <a:r>
              <a:rPr lang="en-US" sz="59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ЦЕЛИ НА ПРОЕКТА</a:t>
            </a: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28700" y="4349242"/>
          <a:ext cx="16379402" cy="4484488"/>
        </p:xfrm>
        <a:graphic>
          <a:graphicData uri="http://schemas.openxmlformats.org/drawingml/2006/table">
            <a:tbl>
              <a:tblPr/>
              <a:tblGrid>
                <a:gridCol w="1429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0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26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43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0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№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A2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280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Lato Bold"/>
                          <a:ea typeface="Lato Bold"/>
                          <a:cs typeface="Lato Bold"/>
                          <a:sym typeface="Lato Bold"/>
                        </a:rPr>
                        <a:t>РЕЗУЛТАТ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AA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076"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1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Събрана и документирана информация за местни участници във военни действия – поне 10 биографии, интервюта или спомени.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4523"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2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24272C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Развити умения за работа с документи и създадени ученически проекти (есе, презентация, постер, видео, интервю и др.), представящи резултатите от изследванията.</a:t>
                      </a:r>
                      <a:endParaRPr lang="en-US" sz="1100"/>
                    </a:p>
                    <a:p>
                      <a:pPr marL="0" lvl="0" indent="0" algn="l">
                        <a:lnSpc>
                          <a:spcPts val="2799"/>
                        </a:lnSpc>
                        <a:spcBef>
                          <a:spcPct val="0"/>
                        </a:spcBef>
                      </a:pP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534"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3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Изградена изложба или паметен кът в училището на тема „По стъпките на героите: Историята на българската армия през призмата на местната памет“.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093"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>
                          <a:solidFill>
                            <a:srgbClr val="000000"/>
                          </a:solidFill>
                          <a:latin typeface="Targo"/>
                          <a:ea typeface="Targo"/>
                          <a:cs typeface="Targo"/>
                          <a:sym typeface="Targo"/>
                        </a:rPr>
                        <a:t>4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Изградени връзки с местната общност и местни институции – читалища, музеи, архиви – за съвместна работа по проекта.</a:t>
                      </a:r>
                      <a:endParaRPr lang="en-US" sz="1100"/>
                    </a:p>
                  </a:txBody>
                  <a:tcPr marL="19050" marR="19050" marT="19050" marB="19050" anchor="ctr">
                    <a:lnL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4272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oup 3"/>
          <p:cNvGrpSpPr/>
          <p:nvPr/>
        </p:nvGrpSpPr>
        <p:grpSpPr>
          <a:xfrm>
            <a:off x="6565450" y="-886030"/>
            <a:ext cx="14967276" cy="3627711"/>
            <a:chOff x="0" y="0"/>
            <a:chExt cx="1053129" cy="2552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53129" cy="255253"/>
            </a:xfrm>
            <a:custGeom>
              <a:avLst/>
              <a:gdLst/>
              <a:ahLst/>
              <a:cxnLst/>
              <a:rect l="l" t="t" r="r" b="b"/>
              <a:pathLst>
                <a:path w="1053129" h="255253">
                  <a:moveTo>
                    <a:pt x="203200" y="0"/>
                  </a:moveTo>
                  <a:lnTo>
                    <a:pt x="1053129" y="0"/>
                  </a:lnTo>
                  <a:lnTo>
                    <a:pt x="849929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849929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4039" y="1195455"/>
            <a:ext cx="12999835" cy="2345233"/>
            <a:chOff x="0" y="0"/>
            <a:chExt cx="1414893" cy="2552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4893" cy="255253"/>
            </a:xfrm>
            <a:custGeom>
              <a:avLst/>
              <a:gdLst/>
              <a:ahLst/>
              <a:cxnLst/>
              <a:rect l="l" t="t" r="r" b="b"/>
              <a:pathLst>
                <a:path w="1414893" h="255253">
                  <a:moveTo>
                    <a:pt x="203200" y="0"/>
                  </a:moveTo>
                  <a:lnTo>
                    <a:pt x="1414893" y="0"/>
                  </a:lnTo>
                  <a:lnTo>
                    <a:pt x="1211693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1211693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53846" y="2020418"/>
            <a:ext cx="12495242" cy="8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9"/>
              </a:lnSpc>
            </a:pPr>
            <a:r>
              <a:rPr lang="en-US" sz="5999">
                <a:solidFill>
                  <a:srgbClr val="ECAA28"/>
                </a:solidFill>
                <a:latin typeface="Targo"/>
                <a:ea typeface="Targo"/>
                <a:cs typeface="Targo"/>
                <a:sym typeface="Targo"/>
              </a:rPr>
              <a:t>ОЧАКВАНИ РЕЗУЛТАТИ ОТ ПРОЕКТА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7093" y="-886030"/>
            <a:ext cx="8868661" cy="5570266"/>
            <a:chOff x="0" y="0"/>
            <a:chExt cx="406400" cy="2552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400" cy="255253"/>
            </a:xfrm>
            <a:custGeom>
              <a:avLst/>
              <a:gdLst/>
              <a:ahLst/>
              <a:cxnLst/>
              <a:rect l="l" t="t" r="r" b="b"/>
              <a:pathLst>
                <a:path w="406400" h="255253">
                  <a:moveTo>
                    <a:pt x="203200" y="0"/>
                  </a:moveTo>
                  <a:lnTo>
                    <a:pt x="406400" y="0"/>
                  </a:lnTo>
                  <a:lnTo>
                    <a:pt x="20320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20320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741281" y="4857750"/>
            <a:ext cx="10825180" cy="4645745"/>
            <a:chOff x="0" y="0"/>
            <a:chExt cx="894925" cy="3840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4926" cy="384067"/>
            </a:xfrm>
            <a:custGeom>
              <a:avLst/>
              <a:gdLst/>
              <a:ahLst/>
              <a:cxnLst/>
              <a:rect l="l" t="t" r="r" b="b"/>
              <a:pathLst>
                <a:path w="894926" h="384067">
                  <a:moveTo>
                    <a:pt x="203200" y="0"/>
                  </a:moveTo>
                  <a:lnTo>
                    <a:pt x="894926" y="0"/>
                  </a:lnTo>
                  <a:lnTo>
                    <a:pt x="691726" y="384067"/>
                  </a:lnTo>
                  <a:lnTo>
                    <a:pt x="0" y="38406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691725" cy="4221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44043" y="0"/>
            <a:ext cx="12430570" cy="3619928"/>
            <a:chOff x="0" y="0"/>
            <a:chExt cx="853624" cy="2485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53624" cy="248585"/>
            </a:xfrm>
            <a:custGeom>
              <a:avLst/>
              <a:gdLst/>
              <a:ahLst/>
              <a:cxnLst/>
              <a:rect l="l" t="t" r="r" b="b"/>
              <a:pathLst>
                <a:path w="853624" h="248585">
                  <a:moveTo>
                    <a:pt x="203200" y="0"/>
                  </a:moveTo>
                  <a:lnTo>
                    <a:pt x="853624" y="0"/>
                  </a:lnTo>
                  <a:lnTo>
                    <a:pt x="650424" y="248585"/>
                  </a:lnTo>
                  <a:lnTo>
                    <a:pt x="0" y="248585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78616" b="-78616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831689" y="3132606"/>
            <a:ext cx="7531127" cy="2220667"/>
            <a:chOff x="0" y="0"/>
            <a:chExt cx="664089" cy="19581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4089" cy="195817"/>
            </a:xfrm>
            <a:custGeom>
              <a:avLst/>
              <a:gdLst/>
              <a:ahLst/>
              <a:cxnLst/>
              <a:rect l="l" t="t" r="r" b="b"/>
              <a:pathLst>
                <a:path w="664089" h="195817">
                  <a:moveTo>
                    <a:pt x="203200" y="0"/>
                  </a:moveTo>
                  <a:lnTo>
                    <a:pt x="664089" y="0"/>
                  </a:lnTo>
                  <a:lnTo>
                    <a:pt x="460889" y="195817"/>
                  </a:lnTo>
                  <a:lnTo>
                    <a:pt x="0" y="19581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38100"/>
              <a:ext cx="460889" cy="233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Военно гробище гр- Тутракан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972038" y="5353273"/>
            <a:ext cx="14139780" cy="4971883"/>
            <a:chOff x="0" y="0"/>
            <a:chExt cx="711179" cy="25006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11179" cy="250068"/>
            </a:xfrm>
            <a:custGeom>
              <a:avLst/>
              <a:gdLst/>
              <a:ahLst/>
              <a:cxnLst/>
              <a:rect l="l" t="t" r="r" b="b"/>
              <a:pathLst>
                <a:path w="711179" h="250068">
                  <a:moveTo>
                    <a:pt x="203200" y="0"/>
                  </a:moveTo>
                  <a:lnTo>
                    <a:pt x="711179" y="0"/>
                  </a:lnTo>
                  <a:lnTo>
                    <a:pt x="507979" y="250068"/>
                  </a:lnTo>
                  <a:lnTo>
                    <a:pt x="0" y="250068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3"/>
              <a:stretch>
                <a:fillRect t="-56518" b="-56518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2181277"/>
            <a:ext cx="5585548" cy="1978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8"/>
              </a:lnSpc>
            </a:pPr>
            <a:r>
              <a:rPr lang="en-US" sz="7678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УЧАСТНИЦИ И ПАРТНЬОРИ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584017" y="8458101"/>
            <a:ext cx="5675283" cy="79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Lorem ipsum dolor sit amet, consectetur adipiscing elit. Cras sit amet nunc ut sem mattis bibendum sit amet eu felis. Aliquam finibus placerat arcu nec tristique.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69436" y="6443393"/>
            <a:ext cx="6669472" cy="2734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18"/>
              </a:lnSpc>
            </a:pPr>
            <a:r>
              <a:rPr lang="en-US" sz="2584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 проекта се включват учениците от 10 и 11 клас (38 ученици)</a:t>
            </a:r>
          </a:p>
          <a:p>
            <a:pPr algn="just">
              <a:lnSpc>
                <a:spcPts val="3618"/>
              </a:lnSpc>
            </a:pPr>
            <a:r>
              <a:rPr lang="en-US" sz="2584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Учители: Ив. Иванова, Р. Неделчева и М. Димитрова</a:t>
            </a:r>
          </a:p>
          <a:p>
            <a:pPr algn="just">
              <a:lnSpc>
                <a:spcPts val="3618"/>
              </a:lnSpc>
            </a:pPr>
            <a:r>
              <a:rPr lang="en-US" sz="2584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Роднини на участници във войните</a:t>
            </a:r>
          </a:p>
          <a:p>
            <a:pPr algn="just">
              <a:lnSpc>
                <a:spcPts val="3618"/>
              </a:lnSpc>
            </a:pPr>
            <a:r>
              <a:rPr lang="en-US" sz="2584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общественици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69770"/>
            <a:ext cx="16519663" cy="8588530"/>
            <a:chOff x="0" y="0"/>
            <a:chExt cx="974293" cy="5065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4293" cy="506532"/>
            </a:xfrm>
            <a:custGeom>
              <a:avLst/>
              <a:gdLst/>
              <a:ahLst/>
              <a:cxnLst/>
              <a:rect l="l" t="t" r="r" b="b"/>
              <a:pathLst>
                <a:path w="974293" h="506532">
                  <a:moveTo>
                    <a:pt x="203200" y="0"/>
                  </a:moveTo>
                  <a:lnTo>
                    <a:pt x="974293" y="0"/>
                  </a:lnTo>
                  <a:lnTo>
                    <a:pt x="771093" y="506532"/>
                  </a:lnTo>
                  <a:lnTo>
                    <a:pt x="0" y="506532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13994" b="-13995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391950" y="1875772"/>
            <a:ext cx="7784490" cy="3197275"/>
            <a:chOff x="0" y="0"/>
            <a:chExt cx="790182" cy="32454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90182" cy="324546"/>
            </a:xfrm>
            <a:custGeom>
              <a:avLst/>
              <a:gdLst/>
              <a:ahLst/>
              <a:cxnLst/>
              <a:rect l="l" t="t" r="r" b="b"/>
              <a:pathLst>
                <a:path w="790182" h="324546">
                  <a:moveTo>
                    <a:pt x="203200" y="0"/>
                  </a:moveTo>
                  <a:lnTo>
                    <a:pt x="790182" y="0"/>
                  </a:lnTo>
                  <a:lnTo>
                    <a:pt x="586982" y="324546"/>
                  </a:lnTo>
                  <a:lnTo>
                    <a:pt x="0" y="324546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586982" cy="381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Изработени дигитални продукти:</a:t>
              </a:r>
            </a:p>
            <a:p>
              <a:pPr marL="496567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онлайн карта;</a:t>
              </a:r>
            </a:p>
            <a:p>
              <a:pPr marL="496567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дигитална карта с информация;</a:t>
              </a:r>
            </a:p>
            <a:p>
              <a:pPr marL="496567" lvl="1" indent="-248284" algn="l">
                <a:lnSpc>
                  <a:spcPts val="3219"/>
                </a:lnSpc>
                <a:buFont typeface="Arial"/>
                <a:buChar char="•"/>
              </a:pPr>
              <a:r>
                <a:rPr lang="en-US" sz="22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дигитален албум.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67396" y="1875772"/>
            <a:ext cx="8016360" cy="4119362"/>
            <a:chOff x="0" y="0"/>
            <a:chExt cx="706877" cy="36324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06877" cy="363242"/>
            </a:xfrm>
            <a:custGeom>
              <a:avLst/>
              <a:gdLst/>
              <a:ahLst/>
              <a:cxnLst/>
              <a:rect l="l" t="t" r="r" b="b"/>
              <a:pathLst>
                <a:path w="706877" h="363242">
                  <a:moveTo>
                    <a:pt x="203200" y="0"/>
                  </a:moveTo>
                  <a:lnTo>
                    <a:pt x="706877" y="0"/>
                  </a:lnTo>
                  <a:lnTo>
                    <a:pt x="503677" y="363242"/>
                  </a:lnTo>
                  <a:lnTo>
                    <a:pt x="0" y="363242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38100"/>
              <a:ext cx="503677" cy="401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</a:t>
              </a:r>
              <a:r>
                <a:rPr lang="en-US" sz="1899" b="1">
                  <a:solidFill>
                    <a:srgbClr val="24272C"/>
                  </a:solidFill>
                  <a:latin typeface="Lato Bold"/>
                  <a:ea typeface="Lato Bold"/>
                  <a:cs typeface="Lato Bold"/>
                  <a:sym typeface="Lato Bold"/>
                </a:rPr>
                <a:t>Посещения в музеи – 2;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 </a:t>
              </a:r>
              <a:r>
                <a:rPr lang="en-US" sz="18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Посещения в Държавен архив гр. Търговище – при необходимост;</a:t>
              </a: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</a:t>
              </a:r>
              <a:r>
                <a:rPr lang="en-US" sz="1899" b="1">
                  <a:solidFill>
                    <a:srgbClr val="24272C"/>
                  </a:solidFill>
                  <a:latin typeface="Lato Bold"/>
                  <a:ea typeface="Lato Bold"/>
                  <a:cs typeface="Lato Bold"/>
                  <a:sym typeface="Lato Bold"/>
                </a:rPr>
                <a:t>Телефонни разговори и използване на фондовете онлайн;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Проведени интервюта и срещи с родственици – 10;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899" b="1">
                  <a:solidFill>
                    <a:srgbClr val="24272C"/>
                  </a:solidFill>
                  <a:latin typeface="Lato Bold"/>
                  <a:ea typeface="Lato Bold"/>
                  <a:cs typeface="Lato Bold"/>
                  <a:sym typeface="Lato Bold"/>
                </a:rPr>
                <a:t>Проведени срещи с общественици – 4;</a:t>
              </a: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8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Посещение в местни институции</a:t>
              </a:r>
            </a:p>
            <a:p>
              <a:pPr algn="ctr">
                <a:lnSpc>
                  <a:spcPts val="2659"/>
                </a:lnSpc>
              </a:pPr>
              <a:endParaRPr lang="en-US" sz="18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8700" y="1123950"/>
            <a:ext cx="4364532" cy="751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</a:pPr>
            <a:r>
              <a:rPr lang="en-US" sz="5599">
                <a:solidFill>
                  <a:srgbClr val="24272C"/>
                </a:solidFill>
                <a:latin typeface="Targo"/>
                <a:ea typeface="Targo"/>
                <a:cs typeface="Targo"/>
                <a:sym typeface="Targo"/>
              </a:rPr>
              <a:t>ДЕЙНОСТИ: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8631141" y="5007634"/>
            <a:ext cx="9656859" cy="4250666"/>
            <a:chOff x="0" y="0"/>
            <a:chExt cx="851535" cy="3748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1535" cy="374821"/>
            </a:xfrm>
            <a:custGeom>
              <a:avLst/>
              <a:gdLst/>
              <a:ahLst/>
              <a:cxnLst/>
              <a:rect l="l" t="t" r="r" b="b"/>
              <a:pathLst>
                <a:path w="851535" h="374821">
                  <a:moveTo>
                    <a:pt x="203200" y="0"/>
                  </a:moveTo>
                  <a:lnTo>
                    <a:pt x="851535" y="0"/>
                  </a:lnTo>
                  <a:lnTo>
                    <a:pt x="648335" y="374821"/>
                  </a:lnTo>
                  <a:lnTo>
                    <a:pt x="0" y="3748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648335" cy="4129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        </a:t>
              </a:r>
              <a:r>
                <a:rPr lang="en-US" sz="1899" b="1">
                  <a:solidFill>
                    <a:srgbClr val="24272C"/>
                  </a:solidFill>
                  <a:latin typeface="Lato Bold"/>
                  <a:ea typeface="Lato Bold"/>
                  <a:cs typeface="Lato Bold"/>
                  <a:sym typeface="Lato Bold"/>
                </a:rPr>
                <a:t>Отпечатана книжка</a:t>
              </a: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„По стъпките на героите:</a:t>
              </a:r>
            </a:p>
            <a:p>
              <a:pPr algn="just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”Историята на българската армия през призмата на</a:t>
              </a:r>
            </a:p>
            <a:p>
              <a:pPr algn="just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 опаченската памет“ – 20 бр.;</a:t>
              </a:r>
            </a:p>
            <a:p>
              <a:pPr algn="l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        </a:t>
              </a:r>
              <a:r>
                <a:rPr lang="en-US" sz="18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Оборудван и обзаведен </a:t>
              </a:r>
              <a:r>
                <a:rPr lang="en-US" sz="1899" b="1">
                  <a:solidFill>
                    <a:srgbClr val="FFFFFF"/>
                  </a:solidFill>
                  <a:latin typeface="Lato Bold"/>
                  <a:ea typeface="Lato Bold"/>
                  <a:cs typeface="Lato Bold"/>
                  <a:sym typeface="Lato Bold"/>
                </a:rPr>
                <a:t>кът в училище</a:t>
              </a:r>
              <a:r>
                <a:rPr lang="en-US" sz="1899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 – 1 бр.;</a:t>
              </a:r>
            </a:p>
            <a:p>
              <a:pPr algn="l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                 Подготвяне, отпечатване и поставяне на </a:t>
              </a:r>
            </a:p>
            <a:p>
              <a:pPr algn="l">
                <a:lnSpc>
                  <a:spcPts val="2659"/>
                </a:lnSpc>
              </a:pPr>
              <a:r>
                <a:rPr lang="en-US" sz="1899" b="1">
                  <a:solidFill>
                    <a:srgbClr val="24272C"/>
                  </a:solidFill>
                  <a:latin typeface="Lato Bold"/>
                  <a:ea typeface="Lato Bold"/>
                  <a:cs typeface="Lato Bold"/>
                  <a:sym typeface="Lato Bold"/>
                </a:rPr>
                <a:t>фототапет</a:t>
              </a: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„И ний сме дали нещо на света“ и </a:t>
              </a:r>
            </a:p>
            <a:p>
              <a:pPr algn="l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 „Чест и слава на тия, които знаят да мрат геройски </a:t>
              </a:r>
            </a:p>
            <a:p>
              <a:pPr algn="l">
                <a:lnSpc>
                  <a:spcPts val="2659"/>
                </a:lnSpc>
              </a:pPr>
              <a:r>
                <a:rPr lang="en-US" sz="1899">
                  <a:solidFill>
                    <a:srgbClr val="24272C"/>
                  </a:solidFill>
                  <a:latin typeface="Lato"/>
                  <a:ea typeface="Lato"/>
                  <a:cs typeface="Lato"/>
                  <a:sym typeface="Lato"/>
                </a:rPr>
                <a:t>а своето Отечество“.</a:t>
              </a:r>
            </a:p>
            <a:p>
              <a:pPr algn="l">
                <a:lnSpc>
                  <a:spcPts val="2659"/>
                </a:lnSpc>
              </a:pPr>
              <a:endParaRPr lang="en-US" sz="18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70420" y="5062810"/>
            <a:ext cx="7505851" cy="3403825"/>
            <a:chOff x="0" y="0"/>
            <a:chExt cx="409133" cy="1855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133" cy="185537"/>
            </a:xfrm>
            <a:custGeom>
              <a:avLst/>
              <a:gdLst/>
              <a:ahLst/>
              <a:cxnLst/>
              <a:rect l="l" t="t" r="r" b="b"/>
              <a:pathLst>
                <a:path w="409133" h="185537">
                  <a:moveTo>
                    <a:pt x="203200" y="0"/>
                  </a:moveTo>
                  <a:lnTo>
                    <a:pt x="409133" y="0"/>
                  </a:lnTo>
                  <a:lnTo>
                    <a:pt x="205933" y="185537"/>
                  </a:lnTo>
                  <a:lnTo>
                    <a:pt x="0" y="185537"/>
                  </a:lnTo>
                  <a:lnTo>
                    <a:pt x="203200" y="0"/>
                  </a:lnTo>
                  <a:close/>
                </a:path>
              </a:pathLst>
            </a:custGeom>
            <a:blipFill>
              <a:blip r:embed="rId2"/>
              <a:stretch>
                <a:fillRect t="-10139" b="-10139"/>
              </a:stretch>
            </a:blipFill>
          </p:spPr>
          <p:txBody>
            <a:bodyPr/>
            <a:lstStyle/>
            <a:p>
              <a:endParaRPr lang="bg-BG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96570" y="6785559"/>
            <a:ext cx="6753483" cy="1777332"/>
            <a:chOff x="0" y="0"/>
            <a:chExt cx="666629" cy="1754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6629" cy="175438"/>
            </a:xfrm>
            <a:custGeom>
              <a:avLst/>
              <a:gdLst/>
              <a:ahLst/>
              <a:cxnLst/>
              <a:rect l="l" t="t" r="r" b="b"/>
              <a:pathLst>
                <a:path w="666629" h="175438">
                  <a:moveTo>
                    <a:pt x="203200" y="0"/>
                  </a:moveTo>
                  <a:lnTo>
                    <a:pt x="666629" y="0"/>
                  </a:lnTo>
                  <a:lnTo>
                    <a:pt x="463429" y="175438"/>
                  </a:lnTo>
                  <a:lnTo>
                    <a:pt x="0" y="17543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CAA2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1600" y="-38100"/>
              <a:ext cx="463429" cy="213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393397" y="5143500"/>
            <a:ext cx="5865903" cy="2418158"/>
            <a:chOff x="0" y="0"/>
            <a:chExt cx="406400" cy="1675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167534"/>
            </a:xfrm>
            <a:custGeom>
              <a:avLst/>
              <a:gdLst/>
              <a:ahLst/>
              <a:cxnLst/>
              <a:rect l="l" t="t" r="r" b="b"/>
              <a:pathLst>
                <a:path w="406400" h="167534">
                  <a:moveTo>
                    <a:pt x="203200" y="0"/>
                  </a:moveTo>
                  <a:lnTo>
                    <a:pt x="406400" y="0"/>
                  </a:lnTo>
                  <a:lnTo>
                    <a:pt x="203200" y="167534"/>
                  </a:lnTo>
                  <a:lnTo>
                    <a:pt x="0" y="16753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38100"/>
              <a:ext cx="203200" cy="2056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87055" y="2998349"/>
            <a:ext cx="10462998" cy="1546555"/>
            <a:chOff x="0" y="0"/>
            <a:chExt cx="1282974" cy="18963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82974" cy="189639"/>
            </a:xfrm>
            <a:custGeom>
              <a:avLst/>
              <a:gdLst/>
              <a:ahLst/>
              <a:cxnLst/>
              <a:rect l="l" t="t" r="r" b="b"/>
              <a:pathLst>
                <a:path w="1282974" h="189639">
                  <a:moveTo>
                    <a:pt x="203200" y="0"/>
                  </a:moveTo>
                  <a:lnTo>
                    <a:pt x="1282974" y="0"/>
                  </a:lnTo>
                  <a:lnTo>
                    <a:pt x="1079774" y="189639"/>
                  </a:lnTo>
                  <a:lnTo>
                    <a:pt x="0" y="1896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38100"/>
              <a:ext cx="1079774" cy="2277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947488" y="1451793"/>
            <a:ext cx="10462998" cy="1546555"/>
            <a:chOff x="0" y="0"/>
            <a:chExt cx="1282974" cy="18963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82974" cy="189639"/>
            </a:xfrm>
            <a:custGeom>
              <a:avLst/>
              <a:gdLst/>
              <a:ahLst/>
              <a:cxnLst/>
              <a:rect l="l" t="t" r="r" b="b"/>
              <a:pathLst>
                <a:path w="1282974" h="189639">
                  <a:moveTo>
                    <a:pt x="203200" y="0"/>
                  </a:moveTo>
                  <a:lnTo>
                    <a:pt x="1282974" y="0"/>
                  </a:lnTo>
                  <a:lnTo>
                    <a:pt x="1079774" y="189639"/>
                  </a:lnTo>
                  <a:lnTo>
                    <a:pt x="0" y="1896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4272C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38100"/>
              <a:ext cx="1079774" cy="2277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9015066" y="1451793"/>
            <a:ext cx="5311282" cy="3093111"/>
          </a:xfrm>
          <a:custGeom>
            <a:avLst/>
            <a:gdLst/>
            <a:ahLst/>
            <a:cxnLst/>
            <a:rect l="l" t="t" r="r" b="b"/>
            <a:pathLst>
              <a:path w="5311282" h="3093111">
                <a:moveTo>
                  <a:pt x="0" y="0"/>
                </a:moveTo>
                <a:lnTo>
                  <a:pt x="5311283" y="0"/>
                </a:lnTo>
                <a:lnTo>
                  <a:pt x="5311283" y="3093111"/>
                </a:lnTo>
                <a:lnTo>
                  <a:pt x="0" y="3093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829" t="-26830" r="-1002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17" name="TextBox 17"/>
          <p:cNvSpPr txBox="1"/>
          <p:nvPr/>
        </p:nvSpPr>
        <p:spPr>
          <a:xfrm>
            <a:off x="1028700" y="1897135"/>
            <a:ext cx="4741720" cy="142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99"/>
              </a:lnSpc>
            </a:pPr>
            <a:r>
              <a:rPr lang="en-US" sz="5499">
                <a:solidFill>
                  <a:srgbClr val="24272C"/>
                </a:solidFill>
                <a:latin typeface="Oswald"/>
                <a:ea typeface="Oswald"/>
                <a:cs typeface="Oswald"/>
                <a:sym typeface="Oswald"/>
              </a:rPr>
              <a:t>СТАРТИРАНЕ И ПРИКЛЮЧВАНЕ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2292" y="3990090"/>
            <a:ext cx="4668128" cy="1480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Учениците от 10 и 11 класове попълниха в началото на проекта анкета за очакванията си към предстоящия проект.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2292" y="6000852"/>
            <a:ext cx="3975957" cy="1480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24272C"/>
                </a:solidFill>
                <a:latin typeface="Lato"/>
                <a:ea typeface="Lato"/>
                <a:cs typeface="Lato"/>
                <a:sym typeface="Lato"/>
              </a:rPr>
              <a:t>В края на проекта също беше изработена такава анкета, попълнена от участниците и обобщена.</a:t>
            </a: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0464" y="690943"/>
            <a:ext cx="6678836" cy="8905115"/>
          </a:xfrm>
          <a:custGeom>
            <a:avLst/>
            <a:gdLst/>
            <a:ahLst/>
            <a:cxnLst/>
            <a:rect l="l" t="t" r="r" b="b"/>
            <a:pathLst>
              <a:path w="6678836" h="8905115">
                <a:moveTo>
                  <a:pt x="0" y="0"/>
                </a:moveTo>
                <a:lnTo>
                  <a:pt x="6678836" y="0"/>
                </a:lnTo>
                <a:lnTo>
                  <a:pt x="6678836" y="8905114"/>
                </a:lnTo>
                <a:lnTo>
                  <a:pt x="0" y="89051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g-BG"/>
          </a:p>
        </p:txBody>
      </p:sp>
      <p:grpSp>
        <p:nvGrpSpPr>
          <p:cNvPr id="3" name="Group 3"/>
          <p:cNvGrpSpPr/>
          <p:nvPr/>
        </p:nvGrpSpPr>
        <p:grpSpPr>
          <a:xfrm>
            <a:off x="0" y="1032722"/>
            <a:ext cx="10580464" cy="2038402"/>
            <a:chOff x="0" y="0"/>
            <a:chExt cx="1324910" cy="2552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24910" cy="255253"/>
            </a:xfrm>
            <a:custGeom>
              <a:avLst/>
              <a:gdLst/>
              <a:ahLst/>
              <a:cxnLst/>
              <a:rect l="l" t="t" r="r" b="b"/>
              <a:pathLst>
                <a:path w="1324910" h="255253">
                  <a:moveTo>
                    <a:pt x="203200" y="0"/>
                  </a:moveTo>
                  <a:lnTo>
                    <a:pt x="1324910" y="0"/>
                  </a:lnTo>
                  <a:lnTo>
                    <a:pt x="1121710" y="255253"/>
                  </a:lnTo>
                  <a:lnTo>
                    <a:pt x="0" y="25525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56558"/>
            </a:solidFill>
          </p:spPr>
          <p:txBody>
            <a:bodyPr/>
            <a:lstStyle/>
            <a:p>
              <a:endParaRPr lang="bg-BG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01600" y="-38100"/>
              <a:ext cx="1121710" cy="293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3475185"/>
            <a:ext cx="8242943" cy="5783115"/>
          </a:xfrm>
          <a:custGeom>
            <a:avLst/>
            <a:gdLst/>
            <a:ahLst/>
            <a:cxnLst/>
            <a:rect l="l" t="t" r="r" b="b"/>
            <a:pathLst>
              <a:path w="8242943" h="5783115">
                <a:moveTo>
                  <a:pt x="0" y="0"/>
                </a:moveTo>
                <a:lnTo>
                  <a:pt x="8242943" y="0"/>
                </a:lnTo>
                <a:lnTo>
                  <a:pt x="8242943" y="5783115"/>
                </a:lnTo>
                <a:lnTo>
                  <a:pt x="0" y="5783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50" b="-3450"/>
            </a:stretch>
          </a:blipFill>
        </p:spPr>
        <p:txBody>
          <a:bodyPr/>
          <a:lstStyle/>
          <a:p>
            <a:endParaRPr lang="bg-BG"/>
          </a:p>
        </p:txBody>
      </p:sp>
      <p:sp>
        <p:nvSpPr>
          <p:cNvPr id="7" name="TextBox 7"/>
          <p:cNvSpPr txBox="1"/>
          <p:nvPr/>
        </p:nvSpPr>
        <p:spPr>
          <a:xfrm>
            <a:off x="1806420" y="1227030"/>
            <a:ext cx="8284416" cy="184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31"/>
              </a:lnSpc>
            </a:pPr>
            <a:r>
              <a:rPr lang="en-US" sz="4731">
                <a:solidFill>
                  <a:srgbClr val="FFFFFF"/>
                </a:solidFill>
                <a:latin typeface="Targo"/>
                <a:ea typeface="Targo"/>
                <a:cs typeface="Targo"/>
                <a:sym typeface="Targo"/>
              </a:rPr>
              <a:t>ПОСЕЩЕНИЕ НА МЕМОРИАЛНИЯТ КОМПЛЕКС „ВОЕННА ГРОБНИЦА – 1916“ ГР. ТУТРАКАН</a:t>
            </a: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917</Words>
  <Application>Microsoft Office PowerPoint</Application>
  <PresentationFormat>По избор</PresentationFormat>
  <Paragraphs>93</Paragraphs>
  <Slides>23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23</vt:i4>
      </vt:variant>
    </vt:vector>
  </HeadingPairs>
  <TitlesOfParts>
    <vt:vector size="30" baseType="lpstr">
      <vt:lpstr>Targo</vt:lpstr>
      <vt:lpstr>Lato Bold</vt:lpstr>
      <vt:lpstr>Arial</vt:lpstr>
      <vt:lpstr>Lato</vt:lpstr>
      <vt:lpstr>Oswald</vt:lpstr>
      <vt:lpstr>Calibri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НВУ</dc:title>
  <cp:lastModifiedBy>Mariana Dimitrova</cp:lastModifiedBy>
  <cp:revision>3</cp:revision>
  <dcterms:created xsi:type="dcterms:W3CDTF">2006-08-16T00:00:00Z</dcterms:created>
  <dcterms:modified xsi:type="dcterms:W3CDTF">2026-07-26T15:00:46Z</dcterms:modified>
  <dc:identifier>DAHQMrcOL4k</dc:identifier>
</cp:coreProperties>
</file>